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62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9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4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8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5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9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944B0-AA04-4D7E-88D4-9E9C9168FA8A}" type="datetimeFigureOut">
              <a:rPr lang="en-US" smtClean="0"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476A-819F-4C5A-883A-407E1A535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9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483365" y="1380563"/>
            <a:ext cx="6207517" cy="4362319"/>
            <a:chOff x="2374560" y="225549"/>
            <a:chExt cx="5100631" cy="358445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44" b="19173"/>
            <a:stretch/>
          </p:blipFill>
          <p:spPr>
            <a:xfrm rot="5400000">
              <a:off x="1393471" y="1209690"/>
              <a:ext cx="3581401" cy="161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6" b="13886"/>
            <a:stretch/>
          </p:blipFill>
          <p:spPr>
            <a:xfrm rot="5400000">
              <a:off x="3138788" y="1234708"/>
              <a:ext cx="3584448" cy="15661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9" b="19260"/>
            <a:stretch/>
          </p:blipFill>
          <p:spPr>
            <a:xfrm rot="5400000">
              <a:off x="4873353" y="1208163"/>
              <a:ext cx="3584451" cy="16192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250589" y="924324"/>
            <a:ext cx="4936454" cy="5248212"/>
            <a:chOff x="3688733" y="1509540"/>
            <a:chExt cx="4936454" cy="5248212"/>
          </a:xfrm>
        </p:grpSpPr>
        <p:grpSp>
          <p:nvGrpSpPr>
            <p:cNvPr id="4" name="Group 3"/>
            <p:cNvGrpSpPr/>
            <p:nvPr/>
          </p:nvGrpSpPr>
          <p:grpSpPr>
            <a:xfrm>
              <a:off x="3688733" y="1509540"/>
              <a:ext cx="4936454" cy="5248212"/>
              <a:chOff x="2467098" y="606777"/>
              <a:chExt cx="4936454" cy="5248212"/>
            </a:xfrm>
          </p:grpSpPr>
          <p:pic>
            <p:nvPicPr>
              <p:cNvPr id="5" name="Picture 2" descr="Image result for human vector image"/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167" b="99833" l="34000" r="66167"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32" r="29693"/>
              <a:stretch/>
            </p:blipFill>
            <p:spPr bwMode="auto">
              <a:xfrm>
                <a:off x="2467098" y="606777"/>
                <a:ext cx="2066492" cy="5143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ight Brace 5"/>
              <p:cNvSpPr/>
              <p:nvPr/>
            </p:nvSpPr>
            <p:spPr>
              <a:xfrm>
                <a:off x="4005046" y="3763243"/>
                <a:ext cx="185954" cy="720590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ight Brace 6"/>
              <p:cNvSpPr/>
              <p:nvPr/>
            </p:nvSpPr>
            <p:spPr>
              <a:xfrm>
                <a:off x="4005046" y="4874856"/>
                <a:ext cx="185954" cy="722376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283082" y="3525520"/>
                <a:ext cx="312047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008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EMG: VL, RF, BF, ST</a:t>
                </a:r>
              </a:p>
              <a:p>
                <a:r>
                  <a:rPr lang="en-US" sz="2400" b="1" dirty="0">
                    <a:solidFill>
                      <a:srgbClr val="00800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GONIO: Knee</a:t>
                </a:r>
              </a:p>
              <a:p>
                <a:r>
                  <a:rPr lang="en-US" sz="2400" b="1" dirty="0">
                    <a:solidFill>
                      <a:srgbClr val="80000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IMU: Thigh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283082" y="4654660"/>
                <a:ext cx="300652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008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EMG: TA, MG, SOL</a:t>
                </a:r>
              </a:p>
              <a:p>
                <a:r>
                  <a:rPr lang="en-US" sz="2400" b="1" dirty="0">
                    <a:solidFill>
                      <a:srgbClr val="00800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GONIO: Ankle</a:t>
                </a:r>
              </a:p>
              <a:p>
                <a:r>
                  <a:rPr lang="en-US" sz="2400" b="1" dirty="0">
                    <a:solidFill>
                      <a:srgbClr val="800000"/>
                    </a:solidFill>
                    <a:latin typeface="Palatino Linotype" panose="02040502050505030304" pitchFamily="18" charset="0"/>
                    <a:cs typeface="Arial" panose="020B0604020202020204" pitchFamily="34" charset="0"/>
                  </a:rPr>
                  <a:t>IMU: Shank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6472" y="3393911"/>
                <a:ext cx="4074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R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530413" y="3393911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L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3058175" y="4643737"/>
                <a:ext cx="26703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16200000">
                <a:off x="2924659" y="4510218"/>
                <a:ext cx="26703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rot="18900000" flipH="1">
                <a:off x="2830247" y="4738146"/>
                <a:ext cx="26703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2863249" y="3981952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137384" y="4623415"/>
                <a:ext cx="3207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47876" y="4601724"/>
                <a:ext cx="3898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rPr>
                  <a:t>Z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802837" y="3925250"/>
              <a:ext cx="1785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8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IMU</a:t>
              </a:r>
              <a:r>
                <a:rPr lang="en-US" sz="2400" b="1" dirty="0">
                  <a:solidFill>
                    <a:srgbClr val="8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: </a:t>
              </a:r>
              <a:r>
                <a:rPr lang="en-US" sz="2400" b="1" dirty="0" smtClean="0">
                  <a:solidFill>
                    <a:srgbClr val="80000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Waist</a:t>
              </a:r>
              <a:endParaRPr lang="en-US" sz="2400" b="1" dirty="0">
                <a:solidFill>
                  <a:srgbClr val="80000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9" name="Right Brace 18"/>
            <p:cNvSpPr/>
            <p:nvPr/>
          </p:nvSpPr>
          <p:spPr>
            <a:xfrm>
              <a:off x="5534529" y="3964059"/>
              <a:ext cx="185954" cy="36576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Oval 43"/>
          <p:cNvSpPr/>
          <p:nvPr/>
        </p:nvSpPr>
        <p:spPr>
          <a:xfrm>
            <a:off x="6075464" y="1537944"/>
            <a:ext cx="576796" cy="783684"/>
          </a:xfrm>
          <a:prstGeom prst="ellipse">
            <a:avLst/>
          </a:prstGeom>
          <a:solidFill>
            <a:srgbClr val="211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69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6" y="0"/>
            <a:ext cx="6310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1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69" y="0"/>
            <a:ext cx="4553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5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89" y="1012693"/>
            <a:ext cx="6480823" cy="483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0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67883" y="1674306"/>
            <a:ext cx="4856234" cy="3468748"/>
            <a:chOff x="2365851" y="1674623"/>
            <a:chExt cx="4856234" cy="3468748"/>
          </a:xfrm>
        </p:grpSpPr>
        <p:grpSp>
          <p:nvGrpSpPr>
            <p:cNvPr id="5" name="Group 4"/>
            <p:cNvGrpSpPr/>
            <p:nvPr/>
          </p:nvGrpSpPr>
          <p:grpSpPr>
            <a:xfrm>
              <a:off x="3371958" y="1811382"/>
              <a:ext cx="2856411" cy="2856411"/>
              <a:chOff x="3371958" y="1811382"/>
              <a:chExt cx="2856411" cy="2856411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3371958" y="1811382"/>
                <a:ext cx="2856411" cy="2856411"/>
              </a:xfrm>
              <a:prstGeom prst="cub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086062" y="1811382"/>
                <a:ext cx="0" cy="2142309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086062" y="3953691"/>
                <a:ext cx="2142307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3371958" y="3953691"/>
                <a:ext cx="714104" cy="714102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</p:cxnSp>
        </p:grpSp>
        <p:sp>
          <p:nvSpPr>
            <p:cNvPr id="6" name="TextBox 5"/>
            <p:cNvSpPr txBox="1"/>
            <p:nvPr/>
          </p:nvSpPr>
          <p:spPr>
            <a:xfrm>
              <a:off x="4811072" y="3263853"/>
              <a:ext cx="1194558" cy="40011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Bilateral</a:t>
              </a:r>
              <a:endParaRPr lang="en-US" b="1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30152" y="3263853"/>
              <a:ext cx="1351652" cy="400110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/>
              </a:solidFill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Unilateral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4583" y="2637630"/>
              <a:ext cx="1795684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ALL(B): 22(332)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4880" y="1944525"/>
              <a:ext cx="1967205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EMG(B): 14(140)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47470" y="4092392"/>
              <a:ext cx="1956526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GONIO(B): 4(48)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01811" y="4774039"/>
              <a:ext cx="1800493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rgbClr val="8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 IMU(B): 4(144)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2131" y="4770008"/>
              <a:ext cx="1779654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rgbClr val="FF7D7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IMU(I/C): 2(72)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12768" y="4094002"/>
              <a:ext cx="2356102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en-US" b="1" kern="0" dirty="0">
                  <a:solidFill>
                    <a:srgbClr val="00CC0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 GONIO(I/C): 2(24)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65851" y="2637630"/>
              <a:ext cx="2018501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chemeClr val="bg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ALL(I/C): 11(166)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70227" y="1945016"/>
              <a:ext cx="1838965" cy="369332"/>
            </a:xfrm>
            <a:prstGeom prst="rect">
              <a:avLst/>
            </a:prstGeom>
            <a:solidFill>
              <a:sysClr val="window" lastClr="FFFFFF">
                <a:alpha val="85000"/>
              </a:sysClr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7171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EMG(I/C): 7(70)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3963054" y="3823061"/>
              <a:ext cx="274320" cy="274320"/>
            </a:xfrm>
            <a:prstGeom prst="ellipse">
              <a:avLst/>
            </a:prstGeom>
            <a:gradFill>
              <a:gsLst>
                <a:gs pos="0">
                  <a:srgbClr val="80FF80">
                    <a:alpha val="75000"/>
                  </a:srgbClr>
                </a:gs>
                <a:gs pos="100000">
                  <a:srgbClr val="00FF00"/>
                </a:gs>
              </a:gsLst>
              <a:lin ang="0" scaled="0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092658" y="3812901"/>
              <a:ext cx="274320" cy="274320"/>
            </a:xfrm>
            <a:prstGeom prst="ellipse">
              <a:avLst/>
            </a:prstGeom>
            <a:solidFill>
              <a:srgbClr val="008000">
                <a:alpha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76508" y="4535593"/>
              <a:ext cx="274320" cy="274320"/>
            </a:xfrm>
            <a:prstGeom prst="ellipse">
              <a:avLst/>
            </a:prstGeom>
            <a:solidFill>
              <a:srgbClr val="800000">
                <a:alpha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31168" y="4536284"/>
              <a:ext cx="274320" cy="274320"/>
            </a:xfrm>
            <a:prstGeom prst="ellipse">
              <a:avLst/>
            </a:prstGeom>
            <a:gradFill>
              <a:gsLst>
                <a:gs pos="0">
                  <a:srgbClr val="FF8080">
                    <a:alpha val="75000"/>
                  </a:srgbClr>
                </a:gs>
                <a:gs pos="100000">
                  <a:srgbClr val="FF0000"/>
                </a:gs>
              </a:gsLst>
              <a:lin ang="0" scaled="0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950354" y="1679703"/>
              <a:ext cx="274320" cy="274320"/>
            </a:xfrm>
            <a:prstGeom prst="ellipse">
              <a:avLst/>
            </a:prstGeom>
            <a:gradFill>
              <a:gsLst>
                <a:gs pos="0">
                  <a:srgbClr val="8080FF">
                    <a:alpha val="75000"/>
                  </a:srgbClr>
                </a:gs>
                <a:gs pos="100000">
                  <a:srgbClr val="0000FF"/>
                </a:gs>
              </a:gsLst>
              <a:lin ang="0" scaled="0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092658" y="1674623"/>
              <a:ext cx="274320" cy="274320"/>
            </a:xfrm>
            <a:prstGeom prst="ellipse">
              <a:avLst/>
            </a:prstGeom>
            <a:solidFill>
              <a:srgbClr val="000080">
                <a:alpha val="75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371428" y="2387155"/>
              <a:ext cx="274320" cy="274320"/>
            </a:xfrm>
            <a:prstGeom prst="ellipse">
              <a:avLst/>
            </a:prstGeom>
            <a:solidFill>
              <a:schemeClr val="tx1">
                <a:alpha val="75000"/>
              </a:scheme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31168" y="2392926"/>
              <a:ext cx="274320" cy="274320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  <a:alpha val="7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96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28994" y="1427984"/>
            <a:ext cx="5334011" cy="4002032"/>
            <a:chOff x="3428994" y="1427984"/>
            <a:chExt cx="5334011" cy="40020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994" y="1427984"/>
              <a:ext cx="5334011" cy="4002032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442276" y="1827409"/>
              <a:ext cx="3297932" cy="3193144"/>
              <a:chOff x="4442276" y="1690249"/>
              <a:chExt cx="3297932" cy="3193144"/>
            </a:xfrm>
          </p:grpSpPr>
          <p:sp>
            <p:nvSpPr>
              <p:cNvPr id="7" name="TextBox 6"/>
              <p:cNvSpPr txBox="1"/>
              <p:nvPr/>
            </p:nvSpPr>
            <p:spPr>
              <a:xfrm rot="16200000">
                <a:off x="4300570" y="4372356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latino Linotype" panose="02040502050505030304" pitchFamily="18" charset="0"/>
                    <a:cs typeface="Arial" panose="020B0604020202020204" pitchFamily="34" charset="0"/>
                  </a:rPr>
                  <a:t>Ipsi.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4453741" y="4199232"/>
                <a:ext cx="992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latino Linotype" panose="02040502050505030304" pitchFamily="18" charset="0"/>
                    <a:cs typeface="Arial" panose="020B0604020202020204" pitchFamily="34" charset="0"/>
                  </a:rPr>
                  <a:t>Contra.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4898660" y="4321060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latino Linotype" panose="02040502050505030304" pitchFamily="18" charset="0"/>
                    <a:cs typeface="Arial" panose="020B0604020202020204" pitchFamily="34" charset="0"/>
                  </a:rPr>
                  <a:t>Bilat.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639456" y="1690249"/>
                <a:ext cx="617491" cy="1610390"/>
                <a:chOff x="4639456" y="1690249"/>
                <a:chExt cx="617491" cy="1610390"/>
              </a:xfrm>
            </p:grpSpPr>
            <p:sp>
              <p:nvSpPr>
                <p:cNvPr id="21" name="Left Bracket 20"/>
                <p:cNvSpPr/>
                <p:nvPr/>
              </p:nvSpPr>
              <p:spPr>
                <a:xfrm rot="5400000">
                  <a:off x="4733275" y="2030800"/>
                  <a:ext cx="100743" cy="288382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Left Bracket 21"/>
                <p:cNvSpPr/>
                <p:nvPr/>
              </p:nvSpPr>
              <p:spPr>
                <a:xfrm rot="5400000">
                  <a:off x="4982627" y="1837599"/>
                  <a:ext cx="91440" cy="457200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3" name="Straight Connector 22"/>
                <p:cNvCxnSpPr>
                  <a:stCxn id="22" idx="0"/>
                </p:cNvCxnSpPr>
                <p:nvPr/>
              </p:nvCxnSpPr>
              <p:spPr>
                <a:xfrm>
                  <a:off x="5256947" y="2111919"/>
                  <a:ext cx="0" cy="118872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4872957" y="1690249"/>
                  <a:ext cx="3209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*</a:t>
                  </a:r>
                  <a:endPara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888898" y="1927861"/>
                <a:ext cx="601390" cy="1926499"/>
                <a:chOff x="5888898" y="1927861"/>
                <a:chExt cx="601390" cy="1926499"/>
              </a:xfrm>
            </p:grpSpPr>
            <p:sp>
              <p:nvSpPr>
                <p:cNvPr id="17" name="Left Bracket 16"/>
                <p:cNvSpPr/>
                <p:nvPr/>
              </p:nvSpPr>
              <p:spPr>
                <a:xfrm rot="5400000">
                  <a:off x="5982717" y="2259401"/>
                  <a:ext cx="100743" cy="288382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Left Bracket 17"/>
                <p:cNvSpPr/>
                <p:nvPr/>
              </p:nvSpPr>
              <p:spPr>
                <a:xfrm rot="5400000">
                  <a:off x="6215968" y="2071280"/>
                  <a:ext cx="91440" cy="457200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" name="Straight Connector 18"/>
                <p:cNvCxnSpPr>
                  <a:stCxn id="18" idx="0"/>
                </p:cNvCxnSpPr>
                <p:nvPr/>
              </p:nvCxnSpPr>
              <p:spPr>
                <a:xfrm>
                  <a:off x="6490288" y="2345600"/>
                  <a:ext cx="0" cy="15087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6114796" y="1927861"/>
                  <a:ext cx="247904" cy="468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*</a:t>
                  </a:r>
                  <a:endPara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7138818" y="3049605"/>
                <a:ext cx="601390" cy="1013262"/>
                <a:chOff x="7138818" y="3049605"/>
                <a:chExt cx="601390" cy="1013262"/>
              </a:xfrm>
            </p:grpSpPr>
            <p:sp>
              <p:nvSpPr>
                <p:cNvPr id="13" name="Left Bracket 12"/>
                <p:cNvSpPr/>
                <p:nvPr/>
              </p:nvSpPr>
              <p:spPr>
                <a:xfrm rot="5400000">
                  <a:off x="7232637" y="3375821"/>
                  <a:ext cx="100743" cy="288382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Left Bracket 13"/>
                <p:cNvSpPr/>
                <p:nvPr/>
              </p:nvSpPr>
              <p:spPr>
                <a:xfrm rot="5400000">
                  <a:off x="7465888" y="3190992"/>
                  <a:ext cx="91440" cy="457200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5" name="Straight Connector 14"/>
                <p:cNvCxnSpPr>
                  <a:stCxn id="14" idx="0"/>
                </p:cNvCxnSpPr>
                <p:nvPr/>
              </p:nvCxnSpPr>
              <p:spPr>
                <a:xfrm>
                  <a:off x="7740208" y="3465312"/>
                  <a:ext cx="0" cy="59755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7359222" y="3049605"/>
                  <a:ext cx="3209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*</a:t>
                  </a:r>
                  <a:endPara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859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428994" y="1427984"/>
            <a:ext cx="5334011" cy="4002032"/>
            <a:chOff x="3428994" y="1427984"/>
            <a:chExt cx="5334011" cy="4002032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994" y="1427984"/>
              <a:ext cx="5334011" cy="400203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6640388" y="1622463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Palatino Linotype" panose="02040502050505030304" pitchFamily="18" charset="0"/>
                  <a:cs typeface="Arial" panose="020B0604020202020204" pitchFamily="34" charset="0"/>
                </a:rPr>
                <a:t>*</a:t>
              </a:r>
              <a:endParaRPr lang="en-US" sz="2400" b="1" dirty="0"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5" name="Left Bracket 54"/>
            <p:cNvSpPr/>
            <p:nvPr/>
          </p:nvSpPr>
          <p:spPr>
            <a:xfrm rot="5400000">
              <a:off x="4741678" y="2882398"/>
              <a:ext cx="75582" cy="316582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Left Bracket 55"/>
            <p:cNvSpPr/>
            <p:nvPr/>
          </p:nvSpPr>
          <p:spPr>
            <a:xfrm rot="5400000">
              <a:off x="4961744" y="2417284"/>
              <a:ext cx="99678" cy="492431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59137" y="2289464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Palatino Linotype" panose="02040502050505030304" pitchFamily="18" charset="0"/>
                  <a:cs typeface="Arial" panose="020B0604020202020204" pitchFamily="34" charset="0"/>
                </a:rPr>
                <a:t>*</a:t>
              </a:r>
              <a:endParaRPr lang="en-US" sz="2400" b="1" dirty="0"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28797" y="2676506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Palatino Linotype" panose="02040502050505030304" pitchFamily="18" charset="0"/>
                  <a:cs typeface="Arial" panose="020B0604020202020204" pitchFamily="34" charset="0"/>
                </a:rPr>
                <a:t>*</a:t>
              </a:r>
              <a:endParaRPr lang="en-US" sz="2400" b="1" dirty="0"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58"/>
            <p:cNvCxnSpPr>
              <a:stCxn id="56" idx="0"/>
            </p:cNvCxnSpPr>
            <p:nvPr/>
          </p:nvCxnSpPr>
          <p:spPr>
            <a:xfrm>
              <a:off x="5257799" y="2713339"/>
              <a:ext cx="0" cy="10433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4300570" y="4509516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Ipsi.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4453741" y="4336392"/>
              <a:ext cx="992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Contra.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4898660" y="445822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 Linotype" panose="02040502050505030304" pitchFamily="18" charset="0"/>
                  <a:cs typeface="Arial" panose="020B0604020202020204" pitchFamily="34" charset="0"/>
                </a:rPr>
                <a:t>Bilat.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7726679" y="2053273"/>
              <a:ext cx="0" cy="9083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Bracket 63"/>
            <p:cNvSpPr/>
            <p:nvPr/>
          </p:nvSpPr>
          <p:spPr>
            <a:xfrm rot="5400000">
              <a:off x="5852160" y="1520816"/>
              <a:ext cx="45719" cy="1234440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5257799" y="2160896"/>
              <a:ext cx="0" cy="300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4" idx="0"/>
            </p:cNvCxnSpPr>
            <p:nvPr/>
          </p:nvCxnSpPr>
          <p:spPr>
            <a:xfrm>
              <a:off x="6492240" y="2160896"/>
              <a:ext cx="0" cy="14509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Left Bracket 66"/>
            <p:cNvSpPr/>
            <p:nvPr/>
          </p:nvSpPr>
          <p:spPr>
            <a:xfrm rot="5400000">
              <a:off x="6718621" y="1107118"/>
              <a:ext cx="164456" cy="1851660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071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36407" y="208122"/>
            <a:ext cx="10058400" cy="6475167"/>
            <a:chOff x="936407" y="208122"/>
            <a:chExt cx="10058400" cy="64751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407" y="3417543"/>
              <a:ext cx="10058400" cy="326574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81875" y="494955"/>
              <a:ext cx="6618515" cy="69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04208" y="4917185"/>
              <a:ext cx="297180" cy="807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81874" y="3529077"/>
              <a:ext cx="6583680" cy="110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803887" y="3635357"/>
              <a:ext cx="2643926" cy="1213739"/>
              <a:chOff x="9500390" y="1164648"/>
              <a:chExt cx="2643926" cy="121373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500390" y="1164648"/>
                <a:ext cx="2643926" cy="1213739"/>
                <a:chOff x="9500390" y="1149872"/>
                <a:chExt cx="2643926" cy="121373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10084137" y="1624947"/>
                  <a:ext cx="206017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latin typeface="Palatino Linotype" panose="02040502050505030304" pitchFamily="18" charset="0"/>
                    </a:rPr>
                    <a:t>Overall:</a:t>
                  </a:r>
                  <a:r>
                    <a:rPr lang="en-US" sz="1400" dirty="0" smtClean="0">
                      <a:latin typeface="Palatino Linotype" panose="02040502050505030304" pitchFamily="18" charset="0"/>
                    </a:rPr>
                    <a:t> 1.50 [0.20]</a:t>
                  </a:r>
                </a:p>
                <a:p>
                  <a:r>
                    <a:rPr lang="en-US" sz="1400" b="1" dirty="0" smtClean="0">
                      <a:latin typeface="Palatino Linotype" panose="02040502050505030304" pitchFamily="18" charset="0"/>
                    </a:rPr>
                    <a:t>Steady-state:</a:t>
                  </a:r>
                  <a:r>
                    <a:rPr lang="en-US" sz="1400" dirty="0" smtClean="0">
                      <a:latin typeface="Palatino Linotype" panose="02040502050505030304" pitchFamily="18" charset="0"/>
                    </a:rPr>
                    <a:t> 0.87 [0.13]</a:t>
                  </a:r>
                </a:p>
                <a:p>
                  <a:r>
                    <a:rPr lang="en-US" sz="1400" b="1" dirty="0" smtClean="0">
                      <a:latin typeface="Palatino Linotype" panose="02040502050505030304" pitchFamily="18" charset="0"/>
                    </a:rPr>
                    <a:t>Transitional: </a:t>
                  </a:r>
                  <a:r>
                    <a:rPr lang="en-US" sz="1400" dirty="0" smtClean="0">
                      <a:latin typeface="Palatino Linotype" panose="02040502050505030304" pitchFamily="18" charset="0"/>
                    </a:rPr>
                    <a:t>4.35 [0.66]</a:t>
                  </a:r>
                  <a:endParaRPr lang="en-US" sz="1400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16" name="Left Bracket 15"/>
                <p:cNvSpPr/>
                <p:nvPr/>
              </p:nvSpPr>
              <p:spPr>
                <a:xfrm rot="5400000">
                  <a:off x="9735711" y="1258756"/>
                  <a:ext cx="113105" cy="583747"/>
                </a:xfrm>
                <a:prstGeom prst="leftBracke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9631803" y="1149872"/>
                  <a:ext cx="3209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latin typeface="Palatino Linotype" panose="02040502050505030304" pitchFamily="18" charset="0"/>
                      <a:cs typeface="Arial" panose="020B0604020202020204" pitchFamily="34" charset="0"/>
                    </a:rPr>
                    <a:t>*</a:t>
                  </a:r>
                  <a:endParaRPr lang="en-US" sz="2400" b="1" dirty="0">
                    <a:latin typeface="Palatino Linotype" panose="02040502050505030304" pitchFamily="18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4" name="Straight Connector 13"/>
              <p:cNvCxnSpPr>
                <a:stCxn id="16" idx="0"/>
              </p:cNvCxnSpPr>
              <p:nvPr/>
            </p:nvCxnSpPr>
            <p:spPr>
              <a:xfrm>
                <a:off x="10084137" y="1621958"/>
                <a:ext cx="0" cy="6883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7" t="-533" r="87" b="533"/>
            <a:stretch/>
          </p:blipFill>
          <p:spPr>
            <a:xfrm>
              <a:off x="936407" y="208122"/>
              <a:ext cx="10058400" cy="32657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871037" y="5329979"/>
              <a:ext cx="297180" cy="807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20466" y="4470620"/>
              <a:ext cx="206017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Palatino Linotype" panose="02040502050505030304" pitchFamily="18" charset="0"/>
                </a:rPr>
                <a:t>Overall:</a:t>
              </a:r>
              <a:r>
                <a:rPr lang="en-US" sz="1400" dirty="0" smtClean="0">
                  <a:latin typeface="Palatino Linotype" panose="02040502050505030304" pitchFamily="18" charset="0"/>
                </a:rPr>
                <a:t> 1.19 [0.22]</a:t>
              </a:r>
            </a:p>
            <a:p>
              <a:r>
                <a:rPr lang="en-US" sz="1400" b="1" dirty="0" smtClean="0">
                  <a:latin typeface="Palatino Linotype" panose="02040502050505030304" pitchFamily="18" charset="0"/>
                </a:rPr>
                <a:t>Steady-state:</a:t>
              </a:r>
              <a:r>
                <a:rPr lang="en-US" sz="1400" dirty="0" smtClean="0">
                  <a:latin typeface="Palatino Linotype" panose="02040502050505030304" pitchFamily="18" charset="0"/>
                </a:rPr>
                <a:t> 0.67 [0.13]</a:t>
              </a:r>
            </a:p>
            <a:p>
              <a:r>
                <a:rPr lang="en-US" sz="1400" b="1" dirty="0" smtClean="0">
                  <a:latin typeface="Palatino Linotype" panose="02040502050505030304" pitchFamily="18" charset="0"/>
                </a:rPr>
                <a:t>Transitional: </a:t>
              </a:r>
              <a:r>
                <a:rPr lang="en-US" sz="1400" dirty="0" smtClean="0">
                  <a:latin typeface="Palatino Linotype" panose="02040502050505030304" pitchFamily="18" charset="0"/>
                </a:rPr>
                <a:t>3.49 [0.65]</a:t>
              </a:r>
              <a:endParaRPr lang="en-US" sz="1400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832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49398" y="5081470"/>
            <a:ext cx="80997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†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system neither merges LW and RA classes nor includes 90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delay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▼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Control system neither merges LW and RA classes nor includes 90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delay;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toe off classifier uses prosthesis signals only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70958"/>
              </p:ext>
            </p:extLst>
          </p:nvPr>
        </p:nvGraphicFramePr>
        <p:xfrm>
          <a:off x="2762741" y="2028825"/>
          <a:ext cx="6666518" cy="2800350"/>
        </p:xfrm>
        <a:graphic>
          <a:graphicData uri="http://schemas.openxmlformats.org/drawingml/2006/table">
            <a:tbl>
              <a:tblPr firstRow="1" firstCol="1" bandRow="1"/>
              <a:tblGrid>
                <a:gridCol w="829940">
                  <a:extLst>
                    <a:ext uri="{9D8B030D-6E8A-4147-A177-3AD203B41FA5}">
                      <a16:colId xmlns:a16="http://schemas.microsoft.com/office/drawing/2014/main" val="506021561"/>
                    </a:ext>
                  </a:extLst>
                </a:gridCol>
                <a:gridCol w="1802396">
                  <a:extLst>
                    <a:ext uri="{9D8B030D-6E8A-4147-A177-3AD203B41FA5}">
                      <a16:colId xmlns:a16="http://schemas.microsoft.com/office/drawing/2014/main" val="1656819405"/>
                    </a:ext>
                  </a:extLst>
                </a:gridCol>
                <a:gridCol w="1339463">
                  <a:extLst>
                    <a:ext uri="{9D8B030D-6E8A-4147-A177-3AD203B41FA5}">
                      <a16:colId xmlns:a16="http://schemas.microsoft.com/office/drawing/2014/main" val="3949757727"/>
                    </a:ext>
                  </a:extLst>
                </a:gridCol>
                <a:gridCol w="1326096">
                  <a:extLst>
                    <a:ext uri="{9D8B030D-6E8A-4147-A177-3AD203B41FA5}">
                      <a16:colId xmlns:a16="http://schemas.microsoft.com/office/drawing/2014/main" val="2059227548"/>
                    </a:ext>
                  </a:extLst>
                </a:gridCol>
                <a:gridCol w="1368623">
                  <a:extLst>
                    <a:ext uri="{9D8B030D-6E8A-4147-A177-3AD203B41FA5}">
                      <a16:colId xmlns:a16="http://schemas.microsoft.com/office/drawing/2014/main" val="1211472095"/>
                    </a:ext>
                  </a:extLst>
                </a:gridCol>
              </a:tblGrid>
              <a:tr h="19621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Steady-state (%)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Transitional (%)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(%)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61510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84115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Shank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12294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Shank 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24333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Thigh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61918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Thigh 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8819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Thigh/Shank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1857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Thigh/Shank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14555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Prosthesis, Contra Thigh/Shank ▼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670309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decisions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177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00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25887" y="334788"/>
            <a:ext cx="7340226" cy="6188424"/>
            <a:chOff x="2006191" y="182880"/>
            <a:chExt cx="7340226" cy="6188424"/>
          </a:xfrm>
        </p:grpSpPr>
        <p:grpSp>
          <p:nvGrpSpPr>
            <p:cNvPr id="5" name="Group 4"/>
            <p:cNvGrpSpPr/>
            <p:nvPr/>
          </p:nvGrpSpPr>
          <p:grpSpPr>
            <a:xfrm>
              <a:off x="2006191" y="182880"/>
              <a:ext cx="7340226" cy="6188423"/>
              <a:chOff x="2635892" y="0"/>
              <a:chExt cx="6736708" cy="61884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981708" y="896112"/>
                <a:ext cx="97533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HC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LW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TO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LW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981708" y="5201197"/>
                <a:ext cx="97533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HC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SD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TO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SD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981708" y="3056988"/>
                <a:ext cx="97533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HC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RD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TO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RD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981708" y="4130361"/>
                <a:ext cx="975332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HC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SA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TO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SA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1708" y="1975104"/>
                <a:ext cx="97533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HC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RA</a:t>
                </a:r>
              </a:p>
              <a:p>
                <a:pPr algn="ctr"/>
                <a:r>
                  <a:rPr lang="en-US" sz="2400" b="1" dirty="0" smtClean="0">
                    <a:latin typeface="Palatino Linotype" panose="02040502050505030304" pitchFamily="18" charset="0"/>
                  </a:rPr>
                  <a:t>TO</a:t>
                </a:r>
                <a:r>
                  <a:rPr lang="en-US" sz="2400" b="1" baseline="-25000" dirty="0" smtClean="0">
                    <a:latin typeface="Palatino Linotype" panose="02040502050505030304" pitchFamily="18" charset="0"/>
                  </a:rPr>
                  <a:t>RA</a:t>
                </a:r>
                <a:endParaRPr lang="en-US" sz="24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67063" y="1104196"/>
                <a:ext cx="579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Palatino Linotype" panose="02040502050505030304" pitchFamily="18" charset="0"/>
                  </a:rPr>
                  <a:t>LW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992069" y="956612"/>
                <a:ext cx="23679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(SS) LW</a:t>
                </a:r>
              </a:p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(T) RA, RD, SA, SD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92069" y="2032813"/>
                <a:ext cx="10583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(SS) RA</a:t>
                </a:r>
              </a:p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(T) LW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92069" y="3115753"/>
                <a:ext cx="10583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(SS) RD</a:t>
                </a:r>
              </a:p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(T) LW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992069" y="4189126"/>
                <a:ext cx="102143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(SS) SA</a:t>
                </a:r>
              </a:p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(T) LW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992069" y="5262752"/>
                <a:ext cx="238053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(SS) SD</a:t>
                </a:r>
              </a:p>
              <a:p>
                <a:r>
                  <a:rPr lang="en-US" sz="2000" dirty="0" smtClean="0">
                    <a:latin typeface="Palatino Linotype" panose="02040502050505030304" pitchFamily="18" charset="0"/>
                  </a:rPr>
                  <a:t>(T) LW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64169" y="23364"/>
                <a:ext cx="12022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Incoming</a:t>
                </a:r>
              </a:p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activity</a:t>
                </a:r>
                <a:endParaRPr lang="en-US" sz="2000" b="1" u="sng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381099" y="23364"/>
                <a:ext cx="22433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Predicted </a:t>
                </a:r>
              </a:p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activities</a:t>
                </a:r>
                <a:endParaRPr lang="en-US" sz="2000" b="1" u="sng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377034" y="2188314"/>
                <a:ext cx="5661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Palatino Linotype" panose="02040502050505030304" pitchFamily="18" charset="0"/>
                  </a:rPr>
                  <a:t>RA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79181" y="3271312"/>
                <a:ext cx="5549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Palatino Linotype" panose="02040502050505030304" pitchFamily="18" charset="0"/>
                  </a:rPr>
                  <a:t>RD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97615" y="4343571"/>
                <a:ext cx="5180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Palatino Linotype" panose="02040502050505030304" pitchFamily="18" charset="0"/>
                  </a:rPr>
                  <a:t>SA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10439" y="5414407"/>
                <a:ext cx="5180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Palatino Linotype" panose="02040502050505030304" pitchFamily="18" charset="0"/>
                  </a:rPr>
                  <a:t>SD</a:t>
                </a:r>
                <a:endParaRPr lang="en-US" sz="2000" dirty="0">
                  <a:latin typeface="Palatino Linotype" panose="02040502050505030304" pitchFamily="18" charset="0"/>
                </a:endParaRPr>
              </a:p>
            </p:txBody>
          </p:sp>
          <p:cxnSp>
            <p:nvCxnSpPr>
              <p:cNvPr id="24" name="Straight Arrow Connector 23"/>
              <p:cNvCxnSpPr>
                <a:stCxn id="7" idx="3"/>
                <a:endCxn id="13" idx="1"/>
              </p:cNvCxnSpPr>
              <p:nvPr/>
            </p:nvCxnSpPr>
            <p:spPr>
              <a:xfrm flipV="1">
                <a:off x="5957039" y="1310555"/>
                <a:ext cx="1035030" cy="10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1" idx="3"/>
                <a:endCxn id="14" idx="1"/>
              </p:cNvCxnSpPr>
              <p:nvPr/>
            </p:nvCxnSpPr>
            <p:spPr>
              <a:xfrm flipV="1">
                <a:off x="5957039" y="2386756"/>
                <a:ext cx="1035030" cy="3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9" idx="3"/>
                <a:endCxn id="15" idx="1"/>
              </p:cNvCxnSpPr>
              <p:nvPr/>
            </p:nvCxnSpPr>
            <p:spPr>
              <a:xfrm flipV="1">
                <a:off x="5957039" y="3469696"/>
                <a:ext cx="1035030" cy="27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0" idx="3"/>
                <a:endCxn id="16" idx="1"/>
              </p:cNvCxnSpPr>
              <p:nvPr/>
            </p:nvCxnSpPr>
            <p:spPr>
              <a:xfrm flipV="1">
                <a:off x="5957040" y="4543069"/>
                <a:ext cx="1035029" cy="279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8" idx="3"/>
                <a:endCxn id="17" idx="1"/>
              </p:cNvCxnSpPr>
              <p:nvPr/>
            </p:nvCxnSpPr>
            <p:spPr>
              <a:xfrm flipV="1">
                <a:off x="5957039" y="5616695"/>
                <a:ext cx="103503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12" idx="3"/>
                <a:endCxn id="7" idx="1"/>
              </p:cNvCxnSpPr>
              <p:nvPr/>
            </p:nvCxnSpPr>
            <p:spPr>
              <a:xfrm>
                <a:off x="3946261" y="1304251"/>
                <a:ext cx="1035447" cy="73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0" idx="3"/>
                <a:endCxn id="11" idx="1"/>
              </p:cNvCxnSpPr>
              <p:nvPr/>
            </p:nvCxnSpPr>
            <p:spPr>
              <a:xfrm>
                <a:off x="3943215" y="2388369"/>
                <a:ext cx="1038493" cy="2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1" idx="3"/>
                <a:endCxn id="9" idx="1"/>
              </p:cNvCxnSpPr>
              <p:nvPr/>
            </p:nvCxnSpPr>
            <p:spPr>
              <a:xfrm>
                <a:off x="3934140" y="3471367"/>
                <a:ext cx="1047568" cy="11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2" idx="3"/>
                <a:endCxn id="10" idx="1"/>
              </p:cNvCxnSpPr>
              <p:nvPr/>
            </p:nvCxnSpPr>
            <p:spPr>
              <a:xfrm>
                <a:off x="3915706" y="4543626"/>
                <a:ext cx="1066002" cy="2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3" idx="3"/>
                <a:endCxn id="8" idx="1"/>
              </p:cNvCxnSpPr>
              <p:nvPr/>
            </p:nvCxnSpPr>
            <p:spPr>
              <a:xfrm>
                <a:off x="3928530" y="5614462"/>
                <a:ext cx="1053178" cy="2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2635892" y="0"/>
                <a:ext cx="6583844" cy="618842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19011" y="23364"/>
                <a:ext cx="25007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Mode and phase</a:t>
                </a:r>
              </a:p>
              <a:p>
                <a:pPr algn="ctr"/>
                <a:r>
                  <a:rPr lang="en-US" sz="2000" b="1" u="sng" dirty="0" smtClean="0">
                    <a:latin typeface="Palatino Linotype" panose="02040502050505030304" pitchFamily="18" charset="0"/>
                  </a:rPr>
                  <a:t>-specific classifiers</a:t>
                </a:r>
                <a:endParaRPr lang="en-US" sz="2000" b="1" u="sng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 rot="16200000">
              <a:off x="-887963" y="3077037"/>
              <a:ext cx="6188424" cy="400110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Palatino Linotype" panose="02040502050505030304" pitchFamily="18" charset="0"/>
                </a:rPr>
                <a:t>Leg-specific (R or L)</a:t>
              </a:r>
              <a:endParaRPr lang="en-US" sz="2000" b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1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84116"/>
              </p:ext>
            </p:extLst>
          </p:nvPr>
        </p:nvGraphicFramePr>
        <p:xfrm>
          <a:off x="3922432" y="1762731"/>
          <a:ext cx="4347136" cy="3332538"/>
        </p:xfrm>
        <a:graphic>
          <a:graphicData uri="http://schemas.openxmlformats.org/drawingml/2006/table">
            <a:tbl>
              <a:tblPr firstRow="1" firstCol="1" bandRow="1"/>
              <a:tblGrid>
                <a:gridCol w="924939">
                  <a:extLst>
                    <a:ext uri="{9D8B030D-6E8A-4147-A177-3AD203B41FA5}">
                      <a16:colId xmlns:a16="http://schemas.microsoft.com/office/drawing/2014/main" val="2159566975"/>
                    </a:ext>
                  </a:extLst>
                </a:gridCol>
                <a:gridCol w="565284">
                  <a:extLst>
                    <a:ext uri="{9D8B030D-6E8A-4147-A177-3AD203B41FA5}">
                      <a16:colId xmlns:a16="http://schemas.microsoft.com/office/drawing/2014/main" val="3644596899"/>
                    </a:ext>
                  </a:extLst>
                </a:gridCol>
                <a:gridCol w="566066">
                  <a:extLst>
                    <a:ext uri="{9D8B030D-6E8A-4147-A177-3AD203B41FA5}">
                      <a16:colId xmlns:a16="http://schemas.microsoft.com/office/drawing/2014/main" val="2093565115"/>
                    </a:ext>
                  </a:extLst>
                </a:gridCol>
                <a:gridCol w="566066">
                  <a:extLst>
                    <a:ext uri="{9D8B030D-6E8A-4147-A177-3AD203B41FA5}">
                      <a16:colId xmlns:a16="http://schemas.microsoft.com/office/drawing/2014/main" val="3236144281"/>
                    </a:ext>
                  </a:extLst>
                </a:gridCol>
                <a:gridCol w="566066">
                  <a:extLst>
                    <a:ext uri="{9D8B030D-6E8A-4147-A177-3AD203B41FA5}">
                      <a16:colId xmlns:a16="http://schemas.microsoft.com/office/drawing/2014/main" val="2937563581"/>
                    </a:ext>
                  </a:extLst>
                </a:gridCol>
                <a:gridCol w="566066">
                  <a:extLst>
                    <a:ext uri="{9D8B030D-6E8A-4147-A177-3AD203B41FA5}">
                      <a16:colId xmlns:a16="http://schemas.microsoft.com/office/drawing/2014/main" val="3235775787"/>
                    </a:ext>
                  </a:extLst>
                </a:gridCol>
                <a:gridCol w="592649">
                  <a:extLst>
                    <a:ext uri="{9D8B030D-6E8A-4147-A177-3AD203B41FA5}">
                      <a16:colId xmlns:a16="http://schemas.microsoft.com/office/drawing/2014/main" val="2197858887"/>
                    </a:ext>
                  </a:extLst>
                </a:gridCol>
              </a:tblGrid>
              <a:tr h="4122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Classifier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LW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16393"/>
                  </a:ext>
                </a:extLst>
              </a:tr>
              <a:tr h="290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LW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4523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240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240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248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5490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28907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LW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4637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253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243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5624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47147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243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1408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1651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596756"/>
                  </a:ext>
                </a:extLst>
              </a:tr>
              <a:tr h="290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252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1416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1668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886119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1757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1996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19794"/>
                  </a:ext>
                </a:extLst>
              </a:tr>
              <a:tr h="290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1762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576335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238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489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109339"/>
                  </a:ext>
                </a:extLst>
              </a:tr>
              <a:tr h="290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472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53344"/>
                  </a:ext>
                </a:extLst>
              </a:tr>
              <a:tr h="2934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248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475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586515"/>
                  </a:ext>
                </a:extLst>
              </a:tr>
              <a:tr h="290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400" b="1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242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478</a:t>
                      </a:r>
                    </a:p>
                  </a:txBody>
                  <a:tcPr marL="77301" marR="7730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301" marR="77301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810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34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86" y="0"/>
            <a:ext cx="6310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4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378</Words>
  <Application>Microsoft Office PowerPoint</Application>
  <PresentationFormat>Widescreen</PresentationFormat>
  <Paragraphs>202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Hu</dc:creator>
  <cp:lastModifiedBy>Blair Hu</cp:lastModifiedBy>
  <cp:revision>2</cp:revision>
  <dcterms:created xsi:type="dcterms:W3CDTF">2018-04-06T22:00:57Z</dcterms:created>
  <dcterms:modified xsi:type="dcterms:W3CDTF">2018-04-06T22:08:52Z</dcterms:modified>
</cp:coreProperties>
</file>